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handoutMasterIdLst>
    <p:handoutMasterId r:id="rId15"/>
  </p:handoutMasterIdLst>
  <p:sldIdLst>
    <p:sldId id="256" r:id="rId2"/>
    <p:sldId id="257" r:id="rId3"/>
    <p:sldId id="259" r:id="rId4"/>
    <p:sldId id="274" r:id="rId5"/>
    <p:sldId id="260" r:id="rId6"/>
    <p:sldId id="275" r:id="rId7"/>
    <p:sldId id="276" r:id="rId8"/>
    <p:sldId id="277" r:id="rId9"/>
    <p:sldId id="262" r:id="rId10"/>
    <p:sldId id="278" r:id="rId11"/>
    <p:sldId id="268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C1395-538F-4A4F-8CE4-F9D59F82325B}" v="34" dt="2021-11-11T21:07:15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" userId="86d6fa85-6117-4273-afc4-83d4ce09be0b" providerId="ADAL" clId="{30FC1395-538F-4A4F-8CE4-F9D59F82325B}"/>
    <pc:docChg chg="undo custSel modSld">
      <pc:chgData name="Stephanie" userId="86d6fa85-6117-4273-afc4-83d4ce09be0b" providerId="ADAL" clId="{30FC1395-538F-4A4F-8CE4-F9D59F82325B}" dt="2021-11-11T21:09:12.567" v="67" actId="1076"/>
      <pc:docMkLst>
        <pc:docMk/>
      </pc:docMkLst>
      <pc:sldChg chg="modSp mod">
        <pc:chgData name="Stephanie" userId="86d6fa85-6117-4273-afc4-83d4ce09be0b" providerId="ADAL" clId="{30FC1395-538F-4A4F-8CE4-F9D59F82325B}" dt="2021-11-11T21:07:35.965" v="16"/>
        <pc:sldMkLst>
          <pc:docMk/>
          <pc:sldMk cId="3813107182" sldId="259"/>
        </pc:sldMkLst>
        <pc:spChg chg="mod">
          <ac:chgData name="Stephanie" userId="86d6fa85-6117-4273-afc4-83d4ce09be0b" providerId="ADAL" clId="{30FC1395-538F-4A4F-8CE4-F9D59F82325B}" dt="2021-11-11T21:07:35.965" v="16"/>
          <ac:spMkLst>
            <pc:docMk/>
            <pc:sldMk cId="3813107182" sldId="259"/>
            <ac:spMk id="3" creationId="{F12265C7-30A3-49B5-A202-65F9E77D71FA}"/>
          </ac:spMkLst>
        </pc:spChg>
      </pc:sldChg>
      <pc:sldChg chg="modSp mod">
        <pc:chgData name="Stephanie" userId="86d6fa85-6117-4273-afc4-83d4ce09be0b" providerId="ADAL" clId="{30FC1395-538F-4A4F-8CE4-F9D59F82325B}" dt="2021-11-11T21:09:12.567" v="67" actId="1076"/>
        <pc:sldMkLst>
          <pc:docMk/>
          <pc:sldMk cId="1688043235" sldId="260"/>
        </pc:sldMkLst>
        <pc:spChg chg="mod">
          <ac:chgData name="Stephanie" userId="86d6fa85-6117-4273-afc4-83d4ce09be0b" providerId="ADAL" clId="{30FC1395-538F-4A4F-8CE4-F9D59F82325B}" dt="2021-11-11T21:09:12.567" v="67" actId="1076"/>
          <ac:spMkLst>
            <pc:docMk/>
            <pc:sldMk cId="1688043235" sldId="260"/>
            <ac:spMk id="3" creationId="{F12265C7-30A3-49B5-A202-65F9E77D71FA}"/>
          </ac:spMkLst>
        </pc:spChg>
      </pc:sldChg>
      <pc:sldChg chg="modSp mod">
        <pc:chgData name="Stephanie" userId="86d6fa85-6117-4273-afc4-83d4ce09be0b" providerId="ADAL" clId="{30FC1395-538F-4A4F-8CE4-F9D59F82325B}" dt="2021-11-11T21:09:00.779" v="66" actId="27636"/>
        <pc:sldMkLst>
          <pc:docMk/>
          <pc:sldMk cId="4211753075" sldId="275"/>
        </pc:sldMkLst>
        <pc:spChg chg="mod">
          <ac:chgData name="Stephanie" userId="86d6fa85-6117-4273-afc4-83d4ce09be0b" providerId="ADAL" clId="{30FC1395-538F-4A4F-8CE4-F9D59F82325B}" dt="2021-11-11T21:09:00.779" v="66" actId="27636"/>
          <ac:spMkLst>
            <pc:docMk/>
            <pc:sldMk cId="4211753075" sldId="275"/>
            <ac:spMk id="3" creationId="{F12265C7-30A3-49B5-A202-65F9E77D71F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202F8A-D92A-4078-8A55-8AAC81FB8C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F3806-8475-40E0-ABB1-2A830E402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A454-3D45-44A1-9941-FC9074CE39C3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2093A-2338-4F53-8C3D-4CAFC6D3A9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C8712-728D-4695-AC35-0954B2769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7CE96-F994-4E1B-B5F1-CB801C3D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2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6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9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1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2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2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7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1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1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3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mycmg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27E0F-0B10-4B3C-A61F-58245AA7B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Weddington</a:t>
            </a:r>
            <a:r>
              <a:rPr lang="en-US" dirty="0"/>
              <a:t> Ridge HOA</a:t>
            </a:r>
            <a:br>
              <a:rPr lang="en-US" dirty="0"/>
            </a:br>
            <a:r>
              <a:rPr lang="en-US" dirty="0"/>
              <a:t>Annual Meeting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F1373-4CDD-4106-9EF5-FE4AD4DCC9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Thursday, November 11, 2021</a:t>
            </a:r>
          </a:p>
          <a:p>
            <a:r>
              <a:rPr lang="en-US" b="1" dirty="0"/>
              <a:t>7:00 PM</a:t>
            </a:r>
          </a:p>
          <a:p>
            <a:r>
              <a:rPr lang="en-US" b="1" dirty="0"/>
              <a:t>Community Clubhouse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85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6" y="0"/>
            <a:ext cx="10120807" cy="1507067"/>
          </a:xfrm>
        </p:spPr>
        <p:txBody>
          <a:bodyPr/>
          <a:lstStyle/>
          <a:p>
            <a:r>
              <a:rPr lang="en-US" dirty="0"/>
              <a:t>2022 Proposed Budget &amp; Dues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7" y="1843480"/>
            <a:ext cx="11270099" cy="460765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Proposed budget reflects annual dues increase to $693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Costs have increased dramatically in past 5 years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Landscaping Contract (+37%)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 largest expense, 25% of overall budget</a:t>
            </a:r>
            <a:endParaRPr lang="en-US" sz="1800" dirty="0">
              <a:solidFill>
                <a:schemeClr val="tx1"/>
              </a:solidFill>
            </a:endParaRP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Pool Annual Contact (+22%)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 2</a:t>
            </a:r>
            <a:r>
              <a:rPr lang="en-US" sz="1800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nd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largest expense, 23% of overall budget</a:t>
            </a:r>
            <a:endParaRPr lang="en-US" sz="1800" dirty="0">
              <a:solidFill>
                <a:schemeClr val="tx1"/>
              </a:solidFill>
            </a:endParaRP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Cleaning Contract (+25%)</a:t>
            </a:r>
          </a:p>
          <a:p>
            <a:pPr lvl="2"/>
            <a:endParaRPr lang="en-US" sz="4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Only cost that has reduced since 2017 is our management/enforcement contract (-38%)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Funds redeployed to cover social &amp; repair/maintenance expenses</a:t>
            </a:r>
          </a:p>
          <a:p>
            <a:pPr lvl="2"/>
            <a:endParaRPr lang="en-US" sz="4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Half of increase is going towards increasing monthly reserve contribution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Imperative to keep our reserve fund balance over 100K instead of having to issue Special Assessments when/if large, unexpected expenditures are needed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1341C2-E158-40BD-870B-A4324997C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658" y="2209092"/>
            <a:ext cx="3311143" cy="1596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355CF4-1896-4D1F-91C8-057BBFE45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068" y="2852961"/>
            <a:ext cx="6676531" cy="9525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1C421B-9DBC-40DD-BEDA-8705DD3CA3F5}"/>
              </a:ext>
            </a:extLst>
          </p:cNvPr>
          <p:cNvSpPr txBox="1"/>
          <p:nvPr/>
        </p:nvSpPr>
        <p:spPr>
          <a:xfrm>
            <a:off x="4762068" y="2591351"/>
            <a:ext cx="3431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For illustrative purposes only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F07816-A498-4D73-9103-DB642A541382}"/>
              </a:ext>
            </a:extLst>
          </p:cNvPr>
          <p:cNvSpPr txBox="1"/>
          <p:nvPr/>
        </p:nvSpPr>
        <p:spPr>
          <a:xfrm>
            <a:off x="2292546" y="6418214"/>
            <a:ext cx="781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Board will move to ratify unless 50% overall HOA membership opposition </a:t>
            </a:r>
          </a:p>
        </p:txBody>
      </p:sp>
    </p:spTree>
    <p:extLst>
      <p:ext uri="{BB962C8B-B14F-4D97-AF65-F5344CB8AC3E}">
        <p14:creationId xmlns:p14="http://schemas.microsoft.com/office/powerpoint/2010/main" val="153308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6" y="0"/>
            <a:ext cx="10372477" cy="1782618"/>
          </a:xfrm>
        </p:spPr>
        <p:txBody>
          <a:bodyPr>
            <a:normAutofit/>
          </a:bodyPr>
          <a:lstStyle/>
          <a:p>
            <a:r>
              <a:rPr lang="en-US" dirty="0"/>
              <a:t>Nomination/Election of Board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5" y="2224545"/>
            <a:ext cx="8534400" cy="4221760"/>
          </a:xfrm>
        </p:spPr>
        <p:txBody>
          <a:bodyPr>
            <a:normAutofit/>
          </a:bodyPr>
          <a:lstStyle/>
          <a:p>
            <a:pPr lvl="1"/>
            <a:r>
              <a:rPr lang="en-US" sz="2200" dirty="0">
                <a:solidFill>
                  <a:schemeClr val="tx1"/>
                </a:solidFill>
              </a:rPr>
              <a:t>Board Member terms are 3 years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2 terms are ending in 2021 and up for re-election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Lorrie Smith Maloney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Jean </a:t>
            </a:r>
            <a:r>
              <a:rPr lang="en-US" sz="1800" dirty="0" err="1">
                <a:solidFill>
                  <a:schemeClr val="tx1"/>
                </a:solidFill>
              </a:rPr>
              <a:t>Staats</a:t>
            </a:r>
            <a:endParaRPr lang="en-US" sz="18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Nominations/Volunteers?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724346-7F82-46FF-9D3D-F35D4F2F8A7C}"/>
              </a:ext>
            </a:extLst>
          </p:cNvPr>
          <p:cNvSpPr txBox="1"/>
          <p:nvPr/>
        </p:nvSpPr>
        <p:spPr>
          <a:xfrm>
            <a:off x="3225887" y="6429666"/>
            <a:ext cx="505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bg1"/>
                </a:solidFill>
              </a:rPr>
              <a:t>Vote by secret written ballot if quorum is met</a:t>
            </a:r>
          </a:p>
        </p:txBody>
      </p:sp>
    </p:spTree>
    <p:extLst>
      <p:ext uri="{BB962C8B-B14F-4D97-AF65-F5344CB8AC3E}">
        <p14:creationId xmlns:p14="http://schemas.microsoft.com/office/powerpoint/2010/main" val="168934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829E218-74FB-4455-98BE-F2C5BA897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8D75FD-D4F9-4D11-B70D-82EFCB4CF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75F8FC7-2268-462F-AFF6-A4A975C34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tx1">
                    <a:lumMod val="85000"/>
                    <a:lumOff val="15000"/>
                  </a:schemeClr>
                </a:solidFill>
              </a:rPr>
              <a:t>Questions/Comments?</a:t>
            </a:r>
          </a:p>
        </p:txBody>
      </p:sp>
      <p:pic>
        <p:nvPicPr>
          <p:cNvPr id="7" name="Content Placeholder 6" descr="Question mark on green pastel background">
            <a:extLst>
              <a:ext uri="{FF2B5EF4-FFF2-40B4-BE49-F238E27FC236}">
                <a16:creationId xmlns:a16="http://schemas.microsoft.com/office/drawing/2014/main" id="{B946D972-98B0-4DAF-934B-1676B4DF26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948" r="-1" b="-1"/>
          <a:stretch/>
        </p:blipFill>
        <p:spPr>
          <a:xfrm>
            <a:off x="633999" y="640081"/>
            <a:ext cx="5462001" cy="505415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F45B32-FB97-49CC-B778-CA7CF87BE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D1C364C-8702-4ED9-9D23-41CDB2982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E051E9-6C07-4FBB-B4F7-EDF8DDEAA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6380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8A1B5F-0801-4AFF-A489-335B6A851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201B52-6441-4DBA-BACE-23597758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DF3DBB-17DD-4058-A944-5578E18A0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 dirty="0">
                <a:solidFill>
                  <a:schemeClr val="tx2"/>
                </a:solidFill>
              </a:rPr>
              <a:t>Thank you for attending!!!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239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7" y="0"/>
            <a:ext cx="8534400" cy="150706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7" y="2105890"/>
            <a:ext cx="8534400" cy="406001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Call to Order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Welcome &amp; Introduction of Board Members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Cedar Management Introduction &amp; Review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2021 in Review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2022 Plans &amp; Priorities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2021 Financial Review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2022 Proposed Budget &amp; Dues Increase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Nomination/Election of Board Members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Questions/Comments	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50723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7" y="0"/>
            <a:ext cx="8534400" cy="1507067"/>
          </a:xfrm>
        </p:spPr>
        <p:txBody>
          <a:bodyPr/>
          <a:lstStyle/>
          <a:p>
            <a:r>
              <a:rPr lang="en-US" dirty="0"/>
              <a:t>Board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7" y="1933312"/>
            <a:ext cx="8534400" cy="422176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Stephanie Harder – President 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Lorrie Smith Maloney – Vice President </a:t>
            </a:r>
          </a:p>
          <a:p>
            <a:r>
              <a:rPr lang="en-US" sz="2400" dirty="0">
                <a:solidFill>
                  <a:schemeClr val="tx1"/>
                </a:solidFill>
              </a:rPr>
              <a:t>James Drummond – Member at Large </a:t>
            </a:r>
          </a:p>
          <a:p>
            <a:r>
              <a:rPr lang="en-US" sz="2400" dirty="0">
                <a:solidFill>
                  <a:schemeClr val="tx1"/>
                </a:solidFill>
              </a:rPr>
              <a:t>Scott </a:t>
            </a:r>
            <a:r>
              <a:rPr lang="en-US" sz="2400" dirty="0" err="1">
                <a:solidFill>
                  <a:schemeClr val="tx1"/>
                </a:solidFill>
              </a:rPr>
              <a:t>Raeihle</a:t>
            </a:r>
            <a:r>
              <a:rPr lang="en-US" sz="2400" dirty="0">
                <a:solidFill>
                  <a:schemeClr val="tx1"/>
                </a:solidFill>
              </a:rPr>
              <a:t> – Member at Large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Jean </a:t>
            </a:r>
            <a:r>
              <a:rPr lang="en-US" sz="2400" dirty="0" err="1">
                <a:solidFill>
                  <a:schemeClr val="tx1"/>
                </a:solidFill>
              </a:rPr>
              <a:t>Staats</a:t>
            </a:r>
            <a:r>
              <a:rPr lang="en-US" sz="2400" dirty="0">
                <a:solidFill>
                  <a:schemeClr val="tx1"/>
                </a:solidFill>
              </a:rPr>
              <a:t> – Member at Large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Board Email: weddingtonridgeboard@gmail.com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HOA Website: http://weddingtonridgehoa.com/</a:t>
            </a:r>
            <a:endParaRPr lang="en-US" sz="2400" dirty="0"/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FBD423-B4B8-437C-BEC8-81A40B19368B}"/>
              </a:ext>
            </a:extLst>
          </p:cNvPr>
          <p:cNvSpPr txBox="1"/>
          <p:nvPr/>
        </p:nvSpPr>
        <p:spPr>
          <a:xfrm>
            <a:off x="2186730" y="6396651"/>
            <a:ext cx="781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Remember: The Board is not the HOA. Cedar is not the HOA. YOU are the HOA.</a:t>
            </a:r>
          </a:p>
        </p:txBody>
      </p:sp>
    </p:spTree>
    <p:extLst>
      <p:ext uri="{BB962C8B-B14F-4D97-AF65-F5344CB8AC3E}">
        <p14:creationId xmlns:p14="http://schemas.microsoft.com/office/powerpoint/2010/main" val="381310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6" y="0"/>
            <a:ext cx="10120807" cy="1507067"/>
          </a:xfrm>
        </p:spPr>
        <p:txBody>
          <a:bodyPr/>
          <a:lstStyle/>
          <a:p>
            <a:r>
              <a:rPr lang="en-US" dirty="0"/>
              <a:t>Cedar Management Intro &amp;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6" y="1933311"/>
            <a:ext cx="10255113" cy="444973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Jessica </a:t>
            </a:r>
            <a:r>
              <a:rPr lang="en-US" sz="2400" dirty="0" err="1">
                <a:solidFill>
                  <a:schemeClr val="tx1"/>
                </a:solidFill>
              </a:rPr>
              <a:t>Closner</a:t>
            </a:r>
            <a:r>
              <a:rPr lang="en-US" sz="2400" dirty="0">
                <a:solidFill>
                  <a:schemeClr val="tx1"/>
                </a:solidFill>
              </a:rPr>
              <a:t> – Community Manager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 Homeowner Portal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New portal in 2021 – HOA Vine (</a:t>
            </a:r>
            <a:r>
              <a:rPr lang="en-US" sz="1600" dirty="0">
                <a:solidFill>
                  <a:schemeClr val="tx1"/>
                </a:solidFill>
              </a:rPr>
              <a:t>https://app.mycmg.com/login)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Login information available on quarterly statements or email support</a:t>
            </a:r>
          </a:p>
          <a:p>
            <a:pPr marL="201168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Cedar Contact Info</a:t>
            </a:r>
          </a:p>
          <a:p>
            <a:pPr lvl="1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Phone Number: 877-252-3327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support@mycmg.com (general inquiries)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violations@mycmg.com (report or respond to a violation)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maintenance@mycmg.com (report common area issues needing service)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arc@mycmg.com (submit an exterior change request)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accounting@mycmg.com (billing/payment)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pool@mycmg.com (request a pool fob)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clubhouse@mycmg.com (clubhouse rentals) 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637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7" y="0"/>
            <a:ext cx="8534400" cy="1507067"/>
          </a:xfrm>
        </p:spPr>
        <p:txBody>
          <a:bodyPr/>
          <a:lstStyle/>
          <a:p>
            <a:r>
              <a:rPr lang="en-US" dirty="0"/>
              <a:t>2021 in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7" y="1696673"/>
            <a:ext cx="10598980" cy="516132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Clubhouse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Internet updated to Spectrum (from Windstream) for better pool coverage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Replaced outdoor water fountains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Installed parking lot gate to replace posts/chain</a:t>
            </a:r>
          </a:p>
          <a:p>
            <a:r>
              <a:rPr lang="en-US" sz="2400" dirty="0">
                <a:solidFill>
                  <a:schemeClr val="tx1"/>
                </a:solidFill>
              </a:rPr>
              <a:t>Pool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Repaired cracked coping of feature pool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Repainted (special latex paint) white coping around all pools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Replaced pool signage to meet inspection requirements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Extended pool hours with Swim at Your Own Risk policies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Social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Several successful events throughout the year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including first ever adults only night, paint &amp; sip, National Night Out and sign making (Dec 4) events</a:t>
            </a:r>
          </a:p>
          <a:p>
            <a:pPr lvl="2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Spring Festival, Summer Block Party (w/ 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Dreamchasers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Brewery participation), Halloween Fest, Winterfest &amp; Santa (Dec 18)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4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7" y="0"/>
            <a:ext cx="8534400" cy="1507067"/>
          </a:xfrm>
        </p:spPr>
        <p:txBody>
          <a:bodyPr/>
          <a:lstStyle/>
          <a:p>
            <a:r>
              <a:rPr lang="en-US" dirty="0"/>
              <a:t>2021 in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7" y="1696673"/>
            <a:ext cx="10598980" cy="516132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Landscaping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Switch to Byrd Landscaping in December 2020. First year has seen challenges, but hoping for a smoother 2022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Addressed several irrigation issues throughout community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Cut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pine straw application to reduce costs in 2021</a:t>
            </a:r>
          </a:p>
          <a:p>
            <a:r>
              <a:rPr lang="en-US" sz="2400" dirty="0">
                <a:solidFill>
                  <a:schemeClr val="tx1"/>
                </a:solidFill>
              </a:rPr>
              <a:t>Legal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Mecklenburg county tax issue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common area properties were not properly transferred to the HOA by the builder &amp; individual homes were not being assessed taxes for the value</a:t>
            </a:r>
          </a:p>
          <a:p>
            <a:pPr lvl="2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Dealing with transfer &amp; paying the back taxes out of reserves (50% or ~10K)</a:t>
            </a:r>
          </a:p>
          <a:p>
            <a:r>
              <a:rPr lang="en-US" sz="2400" dirty="0">
                <a:solidFill>
                  <a:schemeClr val="tx1"/>
                </a:solidFill>
              </a:rPr>
              <a:t>General/Other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Installed dog clean-up stations &amp; signs through Charlotte Poop 911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Replaced no soliciting signs at neighborhood entrances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Started “Yard of the Month” program</a:t>
            </a:r>
          </a:p>
          <a:p>
            <a:r>
              <a:rPr lang="en-US" sz="2400" dirty="0">
                <a:solidFill>
                  <a:schemeClr val="tx1"/>
                </a:solidFill>
              </a:rPr>
              <a:t>Violations/ARC Process Overview</a:t>
            </a:r>
          </a:p>
          <a:p>
            <a:pPr marL="201168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5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7" y="0"/>
            <a:ext cx="8534400" cy="1507067"/>
          </a:xfrm>
        </p:spPr>
        <p:txBody>
          <a:bodyPr/>
          <a:lstStyle/>
          <a:p>
            <a:r>
              <a:rPr lang="en-US" dirty="0"/>
              <a:t>2022 Plans &amp;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7" y="1935759"/>
            <a:ext cx="10598980" cy="516132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Clubhouse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Upgrade Internet updated to Google Fiber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Complete parking lot re-pavement (~3 years overdue, ~40K reserve expense)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 bathroom light fixtures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Pool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 drain covers (required to pass inspections)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 small </a:t>
            </a:r>
            <a:r>
              <a:rPr lang="en-US" dirty="0" err="1">
                <a:solidFill>
                  <a:schemeClr val="tx1"/>
                </a:solidFill>
              </a:rPr>
              <a:t>Funbrella</a:t>
            </a:r>
            <a:r>
              <a:rPr lang="en-US" dirty="0">
                <a:solidFill>
                  <a:schemeClr val="tx1"/>
                </a:solidFill>
              </a:rPr>
              <a:t> (ripped)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 Picnic Tables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Social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Continue to community engagement</a:t>
            </a:r>
          </a:p>
          <a:p>
            <a:pPr lvl="1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Always looking for volunteers to help!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7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7" y="0"/>
            <a:ext cx="8534400" cy="1507067"/>
          </a:xfrm>
        </p:spPr>
        <p:txBody>
          <a:bodyPr/>
          <a:lstStyle/>
          <a:p>
            <a:r>
              <a:rPr lang="en-US" dirty="0"/>
              <a:t>2022 Plans &amp;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7" y="1935759"/>
            <a:ext cx="10598980" cy="516132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Landscaping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Relandscape berm along </a:t>
            </a:r>
            <a:r>
              <a:rPr lang="en-US" dirty="0" err="1">
                <a:solidFill>
                  <a:schemeClr val="tx1"/>
                </a:solidFill>
              </a:rPr>
              <a:t>Weddington</a:t>
            </a:r>
            <a:r>
              <a:rPr lang="en-US" dirty="0">
                <a:solidFill>
                  <a:schemeClr val="tx1"/>
                </a:solidFill>
              </a:rPr>
              <a:t> Ridge Road (dying Junipers) and begin addressing a few sections every year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 rose bushes on Woodcroft Way &amp; </a:t>
            </a:r>
            <a:r>
              <a:rPr lang="en-US" dirty="0" err="1">
                <a:solidFill>
                  <a:schemeClr val="tx1"/>
                </a:solidFill>
              </a:rPr>
              <a:t>Simfield</a:t>
            </a:r>
            <a:r>
              <a:rPr lang="en-US" dirty="0">
                <a:solidFill>
                  <a:schemeClr val="tx1"/>
                </a:solidFill>
              </a:rPr>
              <a:t> Church Road (diseased)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Return to 2 pine straw applications per year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Legal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Close out Mecklenburg county tax issue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Attorney revision &amp; review of ARC Guidelines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clarify vague language and update dated policies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General/Other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Continue improvement of community with proper budget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Improve community involvement in events </a:t>
            </a:r>
          </a:p>
        </p:txBody>
      </p:sp>
    </p:spTree>
    <p:extLst>
      <p:ext uri="{BB962C8B-B14F-4D97-AF65-F5344CB8AC3E}">
        <p14:creationId xmlns:p14="http://schemas.microsoft.com/office/powerpoint/2010/main" val="219914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4574-40B5-486A-805D-6CDF0AF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7" y="0"/>
            <a:ext cx="8534400" cy="1507067"/>
          </a:xfrm>
        </p:spPr>
        <p:txBody>
          <a:bodyPr/>
          <a:lstStyle/>
          <a:p>
            <a:r>
              <a:rPr lang="en-US" dirty="0"/>
              <a:t>2021 Financial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65C7-30A3-49B5-A202-65F9E77D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67" y="1977705"/>
            <a:ext cx="10263420" cy="422176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Projected to end the year with 2K deficit/reduction to reserve contribution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Staying afloat due to: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late fee collections (+5K)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reducing pine straw application (-8K)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reducing repair and maintenance budget from 2020 to 2021 (-10K) when a lot of repairs are necessary (community is 15+ years old)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Reduced management contract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Reserve Fund balance currently ~77K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45K less than expected YE 2021 balance due to accelerated large expenditures (pool resurfacing in 2020)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2422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2925</TotalTime>
  <Words>900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Weddington Ridge HOA Annual Meeting </vt:lpstr>
      <vt:lpstr>Agenda</vt:lpstr>
      <vt:lpstr>Board Members </vt:lpstr>
      <vt:lpstr>Cedar Management Intro &amp; Review</vt:lpstr>
      <vt:lpstr>2021 in Review</vt:lpstr>
      <vt:lpstr>2021 in Review</vt:lpstr>
      <vt:lpstr>2022 Plans &amp; Priorities</vt:lpstr>
      <vt:lpstr>2022 Plans &amp; Priorities</vt:lpstr>
      <vt:lpstr>2021 Financial Review</vt:lpstr>
      <vt:lpstr>2022 Proposed Budget &amp; Dues Increase</vt:lpstr>
      <vt:lpstr>Nomination/Election of Board Members</vt:lpstr>
      <vt:lpstr>Questions/Comments?</vt:lpstr>
      <vt:lpstr>Thank you for attending!!!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Weddington Ridge  Annual Meeting</dc:title>
  <dc:creator>Stephanie Prats</dc:creator>
  <cp:lastModifiedBy>Stephanie</cp:lastModifiedBy>
  <cp:revision>7</cp:revision>
  <dcterms:created xsi:type="dcterms:W3CDTF">2018-11-29T20:39:00Z</dcterms:created>
  <dcterms:modified xsi:type="dcterms:W3CDTF">2021-11-12T14:35:57Z</dcterms:modified>
</cp:coreProperties>
</file>